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6"/>
  </p:notesMasterIdLst>
  <p:handoutMasterIdLst>
    <p:handoutMasterId r:id="rId27"/>
  </p:handoutMasterIdLst>
  <p:sldIdLst>
    <p:sldId id="256" r:id="rId2"/>
    <p:sldId id="257" r:id="rId3"/>
    <p:sldId id="277" r:id="rId4"/>
    <p:sldId id="264" r:id="rId5"/>
    <p:sldId id="282" r:id="rId6"/>
    <p:sldId id="259" r:id="rId7"/>
    <p:sldId id="260" r:id="rId8"/>
    <p:sldId id="267" r:id="rId9"/>
    <p:sldId id="258" r:id="rId10"/>
    <p:sldId id="270" r:id="rId11"/>
    <p:sldId id="271" r:id="rId12"/>
    <p:sldId id="283" r:id="rId13"/>
    <p:sldId id="266" r:id="rId14"/>
    <p:sldId id="284" r:id="rId15"/>
    <p:sldId id="276" r:id="rId16"/>
    <p:sldId id="274" r:id="rId17"/>
    <p:sldId id="285" r:id="rId18"/>
    <p:sldId id="275" r:id="rId19"/>
    <p:sldId id="273" r:id="rId20"/>
    <p:sldId id="262" r:id="rId21"/>
    <p:sldId id="279" r:id="rId22"/>
    <p:sldId id="278" r:id="rId23"/>
    <p:sldId id="280" r:id="rId24"/>
    <p:sldId id="281" r:id="rId25"/>
  </p:sldIdLst>
  <p:sldSz cx="12192000" cy="6858000"/>
  <p:notesSz cx="6858000" cy="9144000"/>
  <p:custDataLst>
    <p:tags r:id="rId28"/>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3" autoAdjust="0"/>
    <p:restoredTop sz="92582" autoAdjust="0"/>
  </p:normalViewPr>
  <p:slideViewPr>
    <p:cSldViewPr snapToGrid="0" showGuides="1">
      <p:cViewPr varScale="1">
        <p:scale>
          <a:sx n="153" d="100"/>
          <a:sy n="153" d="100"/>
        </p:scale>
        <p:origin x="208" y="216"/>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06/12/2018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06/12/2018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a:t>
            </a:r>
            <a:r>
              <a:rPr lang="en-US" dirty="0" err="1"/>
              <a:t>LifeCycle</a:t>
            </a:r>
            <a:r>
              <a:rPr lang="en-US" dirty="0"/>
              <a:t>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6CB3DA13-C42C-864C-BB5B-9462C7ADED56}"/>
              </a:ext>
            </a:extLst>
          </p:cNvPr>
          <p:cNvSpPr/>
          <p:nvPr/>
        </p:nvSpPr>
        <p:spPr>
          <a:xfrm>
            <a:off x="845575" y="1500568"/>
            <a:ext cx="8227423" cy="4247317"/>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r>
              <a:rPr lang="en-US" dirty="0">
                <a:solidFill>
                  <a:schemeClr val="bg1">
                    <a:lumMod val="50000"/>
                  </a:schemeClr>
                </a:solidFill>
              </a:rPr>
              <a:t>// define the html</a:t>
            </a:r>
          </a:p>
          <a:p>
            <a:r>
              <a:rPr lang="en-US" i="1" dirty="0">
                <a:solidFill>
                  <a:srgbClr val="C792EA"/>
                </a:solidFill>
              </a:rPr>
              <a:t>   static get </a:t>
            </a:r>
            <a:r>
              <a:rPr lang="en-US" dirty="0">
                <a:solidFill>
                  <a:srgbClr val="82AAFF"/>
                </a:solidFill>
              </a:rPr>
              <a:t>properties</a:t>
            </a:r>
            <a:r>
              <a:rPr lang="en-US" dirty="0">
                <a:solidFill>
                  <a:srgbClr val="89DDFF"/>
                </a:solidFill>
              </a:rPr>
              <a:t>()   		</a:t>
            </a:r>
            <a:r>
              <a:rPr lang="en-US" dirty="0">
                <a:solidFill>
                  <a:schemeClr val="bg1">
                    <a:lumMod val="50000"/>
                  </a:schemeClr>
                </a:solidFill>
              </a:rPr>
              <a:t>// define the properties</a:t>
            </a:r>
          </a:p>
          <a:p>
            <a:r>
              <a:rPr lang="en-US" i="1" dirty="0">
                <a:solidFill>
                  <a:srgbClr val="C792EA"/>
                </a:solidFill>
              </a:rPr>
              <a:t>   static get </a:t>
            </a:r>
            <a:r>
              <a:rPr lang="en-US" dirty="0">
                <a:solidFill>
                  <a:srgbClr val="82AAFF"/>
                </a:solidFill>
              </a:rPr>
              <a:t>observers</a:t>
            </a:r>
            <a:r>
              <a:rPr lang="en-US" dirty="0">
                <a:solidFill>
                  <a:srgbClr val="89DDFF"/>
                </a:solidFill>
              </a:rPr>
              <a:t>() 		</a:t>
            </a:r>
            <a:r>
              <a:rPr lang="en-US" dirty="0">
                <a:solidFill>
                  <a:schemeClr val="bg1">
                    <a:lumMod val="50000"/>
                  </a:schemeClr>
                </a:solidFill>
              </a:rPr>
              <a:t>// define observers</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constructor() 			</a:t>
            </a:r>
            <a:r>
              <a:rPr lang="en-US" dirty="0">
                <a:solidFill>
                  <a:schemeClr val="bg1">
                    <a:lumMod val="50000"/>
                  </a:schemeClr>
                </a:solidFill>
              </a:rPr>
              <a:t>// element is created</a:t>
            </a:r>
          </a:p>
          <a:p>
            <a:r>
              <a:rPr lang="en-US" dirty="0">
                <a:solidFill>
                  <a:srgbClr val="89DDFF"/>
                </a:solidFill>
              </a:rPr>
              <a:t>   </a:t>
            </a:r>
            <a:r>
              <a:rPr lang="en-US" dirty="0" err="1">
                <a:solidFill>
                  <a:srgbClr val="89DDFF"/>
                </a:solidFill>
              </a:rPr>
              <a:t>connectedCallback</a:t>
            </a:r>
            <a:r>
              <a:rPr lang="en-US" dirty="0">
                <a:solidFill>
                  <a:srgbClr val="89DDFF"/>
                </a:solidFill>
              </a:rPr>
              <a:t>()		</a:t>
            </a:r>
            <a:r>
              <a:rPr lang="en-US" dirty="0">
                <a:solidFill>
                  <a:schemeClr val="bg1">
                    <a:lumMod val="50000"/>
                  </a:schemeClr>
                </a:solidFill>
              </a:rPr>
              <a:t>// element is added to document</a:t>
            </a:r>
          </a:p>
          <a:p>
            <a:r>
              <a:rPr lang="en-US" dirty="0">
                <a:solidFill>
                  <a:srgbClr val="89DDFF"/>
                </a:solidFill>
              </a:rPr>
              <a:t>   </a:t>
            </a:r>
            <a:r>
              <a:rPr lang="en-US" dirty="0" err="1">
                <a:solidFill>
                  <a:srgbClr val="89DDFF"/>
                </a:solidFill>
              </a:rPr>
              <a:t>disconnectCallback</a:t>
            </a:r>
            <a:r>
              <a:rPr lang="en-US" dirty="0">
                <a:solidFill>
                  <a:srgbClr val="89DDFF"/>
                </a:solidFill>
              </a:rPr>
              <a:t>()  		</a:t>
            </a:r>
            <a:r>
              <a:rPr lang="en-US" dirty="0">
                <a:solidFill>
                  <a:schemeClr val="bg1">
                    <a:lumMod val="50000"/>
                  </a:schemeClr>
                </a:solidFill>
              </a:rPr>
              <a:t>// element is removed from document </a:t>
            </a:r>
          </a:p>
          <a:p>
            <a:r>
              <a:rPr lang="en-US" dirty="0">
                <a:solidFill>
                  <a:srgbClr val="89DDFF"/>
                </a:solidFill>
              </a:rPr>
              <a:t>   ready()				</a:t>
            </a:r>
            <a:r>
              <a:rPr lang="en-US" dirty="0">
                <a:solidFill>
                  <a:schemeClr val="bg1">
                    <a:lumMod val="50000"/>
                  </a:schemeClr>
                </a:solidFill>
              </a:rPr>
              <a:t>// polymer specific initialization</a:t>
            </a:r>
          </a:p>
          <a:p>
            <a:r>
              <a:rPr lang="en-US" dirty="0">
                <a:solidFill>
                  <a:srgbClr val="89DDFF"/>
                </a:solidFill>
              </a:rPr>
              <a:t>   </a:t>
            </a:r>
            <a:r>
              <a:rPr lang="en-US" dirty="0" err="1">
                <a:solidFill>
                  <a:srgbClr val="89DDFF"/>
                </a:solidFill>
              </a:rPr>
              <a:t>attributeChangedCallback</a:t>
            </a:r>
            <a:r>
              <a:rPr lang="en-US" dirty="0">
                <a:solidFill>
                  <a:srgbClr val="89DDFF"/>
                </a:solidFill>
              </a:rPr>
              <a:t>()	</a:t>
            </a:r>
            <a:r>
              <a:rPr lang="en-US" dirty="0">
                <a:solidFill>
                  <a:schemeClr val="bg1">
                    <a:lumMod val="50000"/>
                  </a:schemeClr>
                </a:solidFill>
              </a:rPr>
              <a:t>// attribute is changed in the template</a:t>
            </a:r>
          </a:p>
          <a:p>
            <a:r>
              <a:rPr lang="en-US" dirty="0">
                <a:solidFill>
                  <a:srgbClr val="89DDFF"/>
                </a:solidFill>
              </a:rPr>
              <a:t> }</a:t>
            </a:r>
            <a:br>
              <a:rPr lang="en-US" dirty="0">
                <a:solidFill>
                  <a:srgbClr val="89DDFF"/>
                </a:solidFill>
              </a:rPr>
            </a:br>
            <a:endParaRPr lang="en-US" dirty="0"/>
          </a:p>
        </p:txBody>
      </p:sp>
    </p:spTree>
    <p:extLst>
      <p:ext uri="{BB962C8B-B14F-4D97-AF65-F5344CB8AC3E}">
        <p14:creationId xmlns:p14="http://schemas.microsoft.com/office/powerpoint/2010/main" val="135564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4524315"/>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initial value of property</a:t>
            </a:r>
          </a:p>
          <a:p>
            <a:r>
              <a:rPr lang="en-US" dirty="0">
                <a:solidFill>
                  <a:srgbClr val="89DDFF"/>
                </a:solidFill>
              </a:rPr>
              <a:t>  	      </a:t>
            </a:r>
            <a:r>
              <a:rPr lang="en-US" dirty="0" err="1">
                <a:solidFill>
                  <a:srgbClr val="89DDFF"/>
                </a:solidFill>
              </a:rPr>
              <a:t>readOnly</a:t>
            </a:r>
            <a:r>
              <a:rPr lang="en-US" dirty="0">
                <a:solidFill>
                  <a:srgbClr val="89DDFF"/>
                </a:solidFill>
              </a:rPr>
              <a:t>: true,                             	</a:t>
            </a:r>
            <a:r>
              <a:rPr lang="en-US" dirty="0">
                <a:solidFill>
                  <a:schemeClr val="bg1">
                    <a:lumMod val="50000"/>
                  </a:schemeClr>
                </a:solidFill>
              </a:rPr>
              <a:t>// property is </a:t>
            </a:r>
            <a:r>
              <a:rPr lang="en-US" dirty="0" err="1">
                <a:solidFill>
                  <a:schemeClr val="bg1">
                    <a:lumMod val="50000"/>
                  </a:schemeClr>
                </a:solidFill>
              </a:rPr>
              <a:t>readonly</a:t>
            </a:r>
            <a:r>
              <a:rPr lang="en-US" dirty="0">
                <a:solidFill>
                  <a:schemeClr val="bg1">
                    <a:lumMod val="50000"/>
                  </a:schemeClr>
                </a:solidFill>
              </a:rPr>
              <a:t>    </a:t>
            </a:r>
          </a:p>
          <a:p>
            <a:r>
              <a:rPr lang="en-US" dirty="0">
                <a:solidFill>
                  <a:srgbClr val="89DDFF"/>
                </a:solidFill>
              </a:rPr>
              <a:t>                      notify: true,			</a:t>
            </a:r>
            <a:r>
              <a:rPr lang="en-US" dirty="0">
                <a:solidFill>
                  <a:schemeClr val="bg1">
                    <a:lumMod val="50000"/>
                  </a:schemeClr>
                </a:solidFill>
              </a:rPr>
              <a:t>// two-way data binding</a:t>
            </a:r>
          </a:p>
          <a:p>
            <a:r>
              <a:rPr lang="en-US" dirty="0">
                <a:solidFill>
                  <a:srgbClr val="89DDFF"/>
                </a:solidFill>
              </a:rPr>
              <a:t>                      computed: ‘</a:t>
            </a:r>
            <a:r>
              <a:rPr lang="en-US" dirty="0" err="1">
                <a:solidFill>
                  <a:srgbClr val="89DDFF"/>
                </a:solidFill>
              </a:rPr>
              <a:t>myFunction</a:t>
            </a:r>
            <a:r>
              <a:rPr lang="en-US" dirty="0">
                <a:solidFill>
                  <a:srgbClr val="89DDFF"/>
                </a:solidFill>
              </a:rPr>
              <a:t>’,	</a:t>
            </a:r>
            <a:r>
              <a:rPr lang="en-US" dirty="0">
                <a:solidFill>
                  <a:schemeClr val="bg1">
                    <a:lumMod val="50000"/>
                  </a:schemeClr>
                </a:solidFill>
              </a:rPr>
              <a:t>// calculated value of property</a:t>
            </a:r>
          </a:p>
          <a:p>
            <a:r>
              <a:rPr lang="en-US" dirty="0">
                <a:solidFill>
                  <a:srgbClr val="89DDFF"/>
                </a:solidFill>
              </a:rPr>
              <a:t>                      observer: ‘myFunction2’   </a:t>
            </a:r>
            <a:r>
              <a:rPr lang="en-US">
                <a:solidFill>
                  <a:srgbClr val="89DDFF"/>
                </a:solidFill>
              </a:rPr>
              <a:t>	</a:t>
            </a:r>
            <a:r>
              <a:rPr lang="en-US">
                <a:solidFill>
                  <a:schemeClr val="bg1">
                    <a:lumMod val="50000"/>
                  </a:schemeClr>
                </a:solidFill>
              </a:rPr>
              <a:t>// </a:t>
            </a:r>
            <a:r>
              <a:rPr lang="en-US" dirty="0">
                <a:solidFill>
                  <a:schemeClr val="bg1">
                    <a:lumMod val="50000"/>
                  </a:schemeClr>
                </a:solidFill>
              </a:rPr>
              <a:t>function is called when value</a:t>
            </a:r>
          </a:p>
          <a:p>
            <a:r>
              <a:rPr lang="en-US" dirty="0">
                <a:solidFill>
                  <a:srgbClr val="89DDFF"/>
                </a:solidFill>
              </a:rPr>
              <a:t>					</a:t>
            </a:r>
            <a:r>
              <a:rPr lang="en-US" dirty="0">
                <a:solidFill>
                  <a:schemeClr val="bg1">
                    <a:lumMod val="50000"/>
                  </a:schemeClr>
                </a:solidFill>
              </a:rPr>
              <a:t>// changes</a:t>
            </a:r>
          </a:p>
          <a:p>
            <a:r>
              <a:rPr lang="en-US" dirty="0">
                <a:solidFill>
                  <a:srgbClr val="89DDFF"/>
                </a:solidFill>
              </a:rPr>
              <a:t>                }</a:t>
            </a:r>
          </a:p>
          <a:p>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819816" y="1327814"/>
            <a:ext cx="57398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547433"/>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8817996" y="2842305"/>
            <a:ext cx="74163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21852" y="30286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 etc.</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value of property</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r>
              <a:rPr lang="en-US" dirty="0">
                <a:solidFill>
                  <a:schemeClr val="bg1">
                    <a:lumMod val="50000"/>
                  </a:schemeClr>
                </a:solidFill>
              </a:rPr>
              <a:t>// one-way binding</a:t>
            </a:r>
          </a:p>
          <a:p>
            <a:r>
              <a:rPr lang="en-US" dirty="0">
                <a:solidFill>
                  <a:srgbClr val="C3E88D"/>
                </a:solidFill>
              </a:rPr>
              <a:t>           &lt;h2&gt;{{title}}&lt;h2&gt;	</a:t>
            </a:r>
            <a:r>
              <a:rPr lang="en-US" dirty="0">
                <a:solidFill>
                  <a:schemeClr val="bg1">
                    <a:lumMod val="50000"/>
                  </a:schemeClr>
                </a:solidFill>
              </a:rPr>
              <a:t>// two-way binding</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217920" y="4269659"/>
            <a:ext cx="327015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50977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Tree>
    <p:extLst>
      <p:ext uri="{BB962C8B-B14F-4D97-AF65-F5344CB8AC3E}">
        <p14:creationId xmlns:p14="http://schemas.microsoft.com/office/powerpoint/2010/main" val="396275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chemeClr val="bg1">
                    <a:lumMod val="50000"/>
                  </a:schemeClr>
                </a:solidFill>
              </a:rPr>
              <a:t>        //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Computed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355312"/>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p>
          <a:p>
            <a:r>
              <a:rPr lang="en-US" dirty="0">
                <a:solidFill>
                  <a:srgbClr val="EEFFE3"/>
                </a:solidFill>
              </a:rPr>
              <a:t>          name: String,</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(name)'</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(name) {</a:t>
            </a:r>
            <a:br>
              <a:rPr lang="en-US" i="1" dirty="0">
                <a:solidFill>
                  <a:srgbClr val="C792EA"/>
                </a:solidFill>
              </a:rPr>
            </a:br>
            <a:r>
              <a:rPr lang="en-US" i="1" dirty="0">
                <a:solidFill>
                  <a:srgbClr val="C792EA"/>
                </a:solidFill>
              </a:rPr>
              <a:t>        return </a:t>
            </a:r>
            <a:r>
              <a:rPr lang="en-US" dirty="0">
                <a:solidFill>
                  <a:srgbClr val="C3E88D"/>
                </a:solidFill>
              </a:rPr>
              <a:t>'Hello World! ’ + </a:t>
            </a:r>
            <a:r>
              <a:rPr lang="en-US" dirty="0">
                <a:solidFill>
                  <a:srgbClr val="89DDFF"/>
                </a:solidFill>
              </a:rPr>
              <a:t>name;</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2186428"/>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147221" y="4938199"/>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269942"/>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 argument is reference to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5124496"/>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to computed property</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Observer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355312"/>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p>
          <a:p>
            <a:r>
              <a:rPr lang="en-US" dirty="0">
                <a:solidFill>
                  <a:srgbClr val="EEFFE3"/>
                </a:solidFill>
              </a:rPr>
              <a:t>          name: String,</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observer</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a:t>
            </a:r>
            <a:r>
              <a:rPr lang="en-US" dirty="0" err="1">
                <a:solidFill>
                  <a:srgbClr val="89DDFF"/>
                </a:solidFill>
              </a:rPr>
              <a:t>newvalue</a:t>
            </a:r>
            <a:r>
              <a:rPr lang="en-US" dirty="0">
                <a:solidFill>
                  <a:srgbClr val="89DDFF"/>
                </a:solidFill>
              </a:rPr>
              <a:t>, </a:t>
            </a:r>
            <a:r>
              <a:rPr lang="en-US" dirty="0" err="1">
                <a:solidFill>
                  <a:srgbClr val="89DDFF"/>
                </a:solidFill>
              </a:rPr>
              <a:t>oldvalue</a:t>
            </a:r>
            <a:r>
              <a:rPr lang="en-US" dirty="0">
                <a:solidFill>
                  <a:srgbClr val="89DDFF"/>
                </a:solidFill>
              </a:rPr>
              <a:t>) {</a:t>
            </a:r>
            <a:br>
              <a:rPr lang="en-US" i="1" dirty="0">
                <a:solidFill>
                  <a:srgbClr val="C792EA"/>
                </a:solidFill>
              </a:rPr>
            </a:br>
            <a:r>
              <a:rPr lang="en-US" i="1" dirty="0">
                <a:solidFill>
                  <a:srgbClr val="C792EA"/>
                </a:solidFill>
              </a:rPr>
              <a:t>        </a:t>
            </a:r>
            <a:r>
              <a:rPr lang="en-US" i="1" dirty="0" err="1">
                <a:solidFill>
                  <a:srgbClr val="C792EA"/>
                </a:solidFill>
              </a:rPr>
              <a:t>console.log</a:t>
            </a:r>
            <a:r>
              <a:rPr lang="en-US" i="1" dirty="0">
                <a:solidFill>
                  <a:srgbClr val="C792EA"/>
                </a:solidFill>
              </a:rPr>
              <a:t>( </a:t>
            </a:r>
            <a:r>
              <a:rPr lang="en-US" dirty="0">
                <a:solidFill>
                  <a:srgbClr val="C3E88D"/>
                </a:solidFill>
              </a:rPr>
              <a:t>'Hello World! ’ + </a:t>
            </a:r>
            <a:r>
              <a:rPr lang="en-US" dirty="0" err="1">
                <a:solidFill>
                  <a:srgbClr val="89DDFF"/>
                </a:solidFill>
              </a:rPr>
              <a:t>newvalue</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2186428"/>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147221" y="4938199"/>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269942"/>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 argument is reference to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5124496"/>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to computed property</a:t>
            </a:r>
            <a:endParaRPr lang="en-US" sz="1400" b="1" dirty="0"/>
          </a:p>
        </p:txBody>
      </p:sp>
    </p:spTree>
    <p:extLst>
      <p:ext uri="{BB962C8B-B14F-4D97-AF65-F5344CB8AC3E}">
        <p14:creationId xmlns:p14="http://schemas.microsoft.com/office/powerpoint/2010/main" val="2965883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bg1">
                    <a:lumMod val="50000"/>
                  </a:schemeClr>
                </a:solidFill>
              </a:rPr>
              <a:t>//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5" y="1500568"/>
            <a:ext cx="8227423" cy="5078313"/>
          </a:xfrm>
          <a:prstGeom prst="rect">
            <a:avLst/>
          </a:prstGeom>
          <a:solidFill>
            <a:srgbClr val="263238"/>
          </a:solidFill>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endParaRPr lang="en-US" i="1" dirty="0">
              <a:solidFill>
                <a:srgbClr val="C792EA"/>
              </a:solidFill>
            </a:endParaRPr>
          </a:p>
          <a:p>
            <a:r>
              <a:rPr lang="en-US" i="1" dirty="0">
                <a:solidFill>
                  <a:srgbClr val="C792EA"/>
                </a:solidFill>
              </a:rPr>
              <a:t>class </a:t>
            </a:r>
            <a:r>
              <a:rPr lang="en-US" dirty="0" err="1">
                <a:solidFill>
                  <a:srgbClr val="FFCB6B"/>
                </a:solidFill>
              </a:rPr>
              <a:t>TestlaCar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5"/>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9721852" y="1807081"/>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9721852" y="3485727"/>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Introduction</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1100</TotalTime>
  <Words>587</Words>
  <Application>Microsoft Macintosh PowerPoint</Application>
  <PresentationFormat>Widescreen</PresentationFormat>
  <Paragraphs>195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ING Me</vt:lpstr>
      <vt:lpstr>Poppins</vt:lpstr>
      <vt:lpstr>Wingdings</vt:lpstr>
      <vt:lpstr>ING_PP_Template_16x9_April2017</vt:lpstr>
      <vt:lpstr>Polymer 3 Workshop</vt:lpstr>
      <vt:lpstr>What are we going to do?</vt:lpstr>
      <vt:lpstr>Introduction</vt:lpstr>
      <vt:lpstr>What is Polymer?</vt:lpstr>
      <vt:lpstr>Support in browsers</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LifeCycle events</vt:lpstr>
      <vt:lpstr>Polymer 3 - Component properties</vt:lpstr>
      <vt:lpstr>Polymer 3 - Property binding</vt:lpstr>
      <vt:lpstr>Polymer 3 - Bind properties to attributes</vt:lpstr>
      <vt:lpstr>Polymer 3 - Computed properties</vt:lpstr>
      <vt:lpstr>Polymer 3 - Observer properties</vt:lpstr>
      <vt:lpstr>Polymer 3 - Component events (button click)</vt:lpstr>
      <vt:lpstr>Polymer 3 – Share properties between components</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Richard vd Molen</cp:lastModifiedBy>
  <cp:revision>43</cp:revision>
  <cp:lastPrinted>2018-12-03T19:24:34Z</cp:lastPrinted>
  <dcterms:created xsi:type="dcterms:W3CDTF">2018-10-24T12:13:59Z</dcterms:created>
  <dcterms:modified xsi:type="dcterms:W3CDTF">2018-12-06T08:22:25Z</dcterms:modified>
  <cp:version>3</cp:version>
</cp:coreProperties>
</file>